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22/09/60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22/09/60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22/09/60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22/09/60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22/09/60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22/09/60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22/09/60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22/09/60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22/09/60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22/09/60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22/09/60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F293D-20BF-487A-BFA7-792ABC73B8A5}" type="datetimeFigureOut">
              <a:rPr lang="th-TH" smtClean="0"/>
              <a:pPr/>
              <a:t>22/09/60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57158" y="357166"/>
            <a:ext cx="8501122" cy="6143668"/>
          </a:xfrm>
        </p:spPr>
        <p:txBody>
          <a:bodyPr>
            <a:normAutofit fontScale="85000" lnSpcReduction="20000"/>
          </a:bodyPr>
          <a:lstStyle/>
          <a:p>
            <a:r>
              <a:rPr lang="th-TH" sz="3800" b="1" u="sng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คำชี้แจง การจัดทำข้อตกลงการประเมินผลการปฏิบัติราชการ</a:t>
            </a:r>
          </a:p>
          <a:p>
            <a:pPr algn="l"/>
            <a:r>
              <a:rPr lang="th-TH" sz="38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เรียน ข้าราชการ พนักงานมหาวิทยาลัย พนักงานราชการทุกท่าน</a:t>
            </a:r>
          </a:p>
          <a:p>
            <a:pPr algn="l"/>
            <a:r>
              <a:rPr lang="th-TH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     ขอให้อาจารย์ทุกท่านจัดทำข้อตกลงการปฏิบัติราชการรอบที่ </a:t>
            </a:r>
            <a:r>
              <a:rPr lang="th-TH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1/2561               </a:t>
            </a:r>
            <a:r>
              <a:rPr lang="th-TH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ตามคู่มือผู้ขอรับการประเมินผ่านระบบประเมินออนไลน์  โดยมีรายละเอียดดังนี้</a:t>
            </a:r>
          </a:p>
          <a:p>
            <a:pPr marL="514350" indent="-514350" algn="l">
              <a:buAutoNum type="arabicPeriod"/>
            </a:pPr>
            <a:r>
              <a:rPr lang="th-TH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ข้อตกลงส่วนที่ 1 ผลสัมฤทธิ์ของงานที่มหาวิทยาลัยกำหนด 80</a:t>
            </a:r>
            <a:r>
              <a:rPr lang="en-US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% </a:t>
            </a:r>
            <a:r>
              <a:rPr lang="th-TH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                     ให้อาจารย์ตรวจสอบว่าเป็นไปตามหลักเกณฑ์ที่มหาวิทยาลัยกำหนดไว้หรือไม่</a:t>
            </a:r>
          </a:p>
          <a:p>
            <a:pPr marL="514350" indent="-514350" algn="l">
              <a:buAutoNum type="arabicPeriod"/>
            </a:pPr>
            <a:r>
              <a:rPr lang="th-TH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ข้อตกลงส่วนที่ 2 ผลสัมฤทธิ์ของงานที่หน่วยงานกำหนด 20</a:t>
            </a:r>
            <a:r>
              <a:rPr lang="en-US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% </a:t>
            </a:r>
            <a:r>
              <a:rPr lang="th-TH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                               ให้อาจารย์นำข้อตกลง ฯ ส่วนที่ 2 ผลสัมฤทธิ์ของงานที่คณะกำหนด 20</a:t>
            </a:r>
            <a:r>
              <a:rPr lang="en-US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%             </a:t>
            </a:r>
            <a:r>
              <a:rPr lang="th-TH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ไปกรอกเพิ่มลงในแบบฟอร์ม รายละเอียดตามเอกสารแนบ</a:t>
            </a:r>
          </a:p>
          <a:p>
            <a:pPr marL="514350" indent="-514350" algn="l">
              <a:buAutoNum type="arabicPeriod"/>
            </a:pPr>
            <a:r>
              <a:rPr lang="th-TH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สมรรถนะหลัก ให้อาจารย์ตรวจสอบ และเลือกระดับค่าคาดหวัง ตามระดับตำแหน่ง คือ ตำแหน่งอาจารย์ ผู้ช่วยศาสตราจารย์ และรองศาสตราจารย์  ตามรายละเอียดแนบท้ายนี้ </a:t>
            </a:r>
          </a:p>
          <a:p>
            <a:pPr marL="514350" indent="-514350" algn="l">
              <a:buAutoNum type="arabicPeriod"/>
            </a:pPr>
            <a:r>
              <a:rPr lang="th-TH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สมรรถนะเฉพาะงาน ให้อาจารย์ดำเนินการเลือกสมรรถนะ จำนวน 5 ข้อ และเลือกระดับค่าคาดหวังที่ระดับ 3 </a:t>
            </a:r>
          </a:p>
          <a:p>
            <a:pPr marL="514350" indent="-514350" algn="l"/>
            <a:r>
              <a:rPr lang="th-TH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     เมื่ออาจารย์ได้ดำเนินการจัดทำข้อตกลงและตรวจสอบความถูกต้องแล้ว                  </a:t>
            </a:r>
          </a:p>
          <a:p>
            <a:pPr marL="514350" indent="-514350" algn="l"/>
            <a:r>
              <a:rPr lang="th-TH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ให้กดบันทึกข้อมูล</a:t>
            </a:r>
          </a:p>
          <a:p>
            <a:endParaRPr lang="th-TH" dirty="0" smtClean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85720" y="214290"/>
            <a:ext cx="8572560" cy="6429420"/>
          </a:xfrm>
        </p:spPr>
        <p:txBody>
          <a:bodyPr/>
          <a:lstStyle/>
          <a:p>
            <a:pPr>
              <a:buNone/>
            </a:pPr>
            <a:r>
              <a:rPr lang="th-TH" sz="2800" b="1" u="sng" dirty="0" smtClean="0">
                <a:latin typeface="TH SarabunIT๙" pitchFamily="34" charset="-34"/>
                <a:cs typeface="TH SarabunIT๙" pitchFamily="34" charset="-34"/>
              </a:rPr>
              <a:t>รายละเอียดแนบท้าย  </a:t>
            </a:r>
          </a:p>
          <a:p>
            <a:pPr>
              <a:buNone/>
            </a:pPr>
            <a:r>
              <a:rPr lang="th-TH" sz="2800" b="1" u="sng" dirty="0" smtClean="0">
                <a:latin typeface="TH SarabunIT๙" pitchFamily="34" charset="-34"/>
                <a:cs typeface="TH SarabunIT๙" pitchFamily="34" charset="-34"/>
              </a:rPr>
              <a:t>สมรรถนะหลัก</a:t>
            </a:r>
          </a:p>
          <a:p>
            <a:pPr>
              <a:buNone/>
            </a:pPr>
            <a:endParaRPr lang="th-TH" sz="28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sz="28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sz="28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sz="28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sz="28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sz="2800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sz="2800" b="1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2800" b="1" u="sng" dirty="0" smtClean="0">
                <a:latin typeface="TH SarabunIT๙" pitchFamily="34" charset="-34"/>
                <a:cs typeface="TH SarabunIT๙" pitchFamily="34" charset="-34"/>
              </a:rPr>
              <a:t>สมรรถนะเฉพาะงาน </a:t>
            </a:r>
          </a:p>
          <a:p>
            <a:pPr>
              <a:buNone/>
            </a:pPr>
            <a:r>
              <a:rPr lang="th-TH" sz="2800" b="1" dirty="0" smtClean="0">
                <a:latin typeface="TH SarabunIT๙" pitchFamily="34" charset="-34"/>
                <a:cs typeface="TH SarabunIT๙" pitchFamily="34" charset="-34"/>
              </a:rPr>
              <a:t>        ให้เลือกจำนวน 5 ข้อ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และกำหนดระดับค่าคาดหวัง ที่ระดับ 3 </a:t>
            </a:r>
          </a:p>
          <a:p>
            <a:pPr>
              <a:buNone/>
            </a:pP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785786" y="1449957"/>
          <a:ext cx="7786742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1643074"/>
                <a:gridCol w="1643074"/>
                <a:gridCol w="16430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สมรรถนะหลัก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ระดับค่าคาดหวังตำแหน่งอาจารย์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ระดับค่าคาดหวังตำแหน่ง</a:t>
                      </a:r>
                      <a:r>
                        <a:rPr lang="th-TH" sz="24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ผศ.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ระดับค่าคาดหวังตำแหน่ง</a:t>
                      </a:r>
                      <a:r>
                        <a:rPr lang="th-TH" sz="2400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 รศ.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1. ความรับผิดชอบ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3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4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5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2. เชี่ยวชาญสร้างสรรค์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3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4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5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3. คุณธรรมและจริยธรรม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3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3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3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4. การพัฒนา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3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4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4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5. ความสามัคคี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3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3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H SarabunIT๙" pitchFamily="34" charset="-34"/>
                          <a:cs typeface="TH SarabunIT๙" pitchFamily="34" charset="-34"/>
                        </a:rPr>
                        <a:t>3</a:t>
                      </a:r>
                      <a:endParaRPr lang="th-TH" sz="2400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สำนักงา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สำนักงา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สำนักงา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241</Words>
  <PresentationFormat>นำเสนอทางหน้าจอ (4:3)</PresentationFormat>
  <Paragraphs>44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ชุดรูปแบบของ Office</vt:lpstr>
      <vt:lpstr>ภาพนิ่ง 1</vt:lpstr>
      <vt:lpstr>ภาพนิ่ง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cp:lastModifiedBy>aRIT</cp:lastModifiedBy>
  <cp:revision>36</cp:revision>
  <dcterms:modified xsi:type="dcterms:W3CDTF">2017-09-22T03:51:31Z</dcterms:modified>
</cp:coreProperties>
</file>